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Default Extension="emf" ContentType="image/x-emf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0"/>
  </p:notesMasterIdLst>
  <p:handoutMasterIdLst>
    <p:handoutMasterId r:id="rId10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7" r:id="rId9"/>
    <p:sldId id="276" r:id="rId10"/>
    <p:sldId id="275" r:id="rId11"/>
    <p:sldId id="274" r:id="rId12"/>
    <p:sldId id="273" r:id="rId13"/>
    <p:sldId id="272" r:id="rId14"/>
    <p:sldId id="271" r:id="rId15"/>
    <p:sldId id="270" r:id="rId16"/>
    <p:sldId id="269" r:id="rId17"/>
    <p:sldId id="268" r:id="rId18"/>
    <p:sldId id="267" r:id="rId19"/>
    <p:sldId id="266" r:id="rId20"/>
    <p:sldId id="265" r:id="rId21"/>
    <p:sldId id="264" r:id="rId22"/>
    <p:sldId id="262" r:id="rId23"/>
    <p:sldId id="263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33" r:id="rId71"/>
    <p:sldId id="334" r:id="rId72"/>
    <p:sldId id="332" r:id="rId73"/>
    <p:sldId id="331" r:id="rId74"/>
    <p:sldId id="330" r:id="rId75"/>
    <p:sldId id="329" r:id="rId76"/>
    <p:sldId id="328" r:id="rId77"/>
    <p:sldId id="327" r:id="rId78"/>
    <p:sldId id="326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1BE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876"/>
    </p:cViewPr>
  </p:sorterViewPr>
  <p:notesViewPr>
    <p:cSldViewPr>
      <p:cViewPr varScale="1">
        <p:scale>
          <a:sx n="49" d="100"/>
          <a:sy n="49" d="100"/>
        </p:scale>
        <p:origin x="-3006" y="-114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1"/>
            <a:ext cx="3076363" cy="511730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B988B3D5-0382-4C13-AA06-35D31B9CCA2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1730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4E3551F8-6931-43A3-B07D-CDE5616CED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6044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5374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7540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6191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77253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29408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48123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05344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57926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7548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17676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8011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14263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90430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67785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622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04175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14263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96064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57273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889580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63729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978714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450743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29352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999671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999671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999671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500491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267933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4570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773104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167551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138951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702895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407636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59218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545997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45709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56716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2646462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4069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1945303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61952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523343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7300245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2102445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1300654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6544470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2427913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7814512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6985207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4621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6370489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6896107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054502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8759125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9629680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6696046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4412540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445101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6517170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274192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316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2152208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364794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40149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0678401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4953456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0426044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0833710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909771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4169702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551F8-6931-43A3-B07D-CDE5616CED25}" type="slidenum">
              <a:rPr lang="en-US" smtClean="0"/>
              <a:pPr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92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B4971E9-2496-47DD-AAC3-AD51572DA41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67B4620-045A-44F8-B976-EAFBDE376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rosionawrenes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2209800"/>
          </a:xfrm>
        </p:spPr>
        <p:txBody>
          <a:bodyPr/>
          <a:lstStyle/>
          <a:p>
            <a:r>
              <a:rPr lang="en-US" sz="4400" dirty="0" smtClean="0"/>
              <a:t>Paint </a:t>
            </a:r>
            <a:r>
              <a:rPr lang="en-US" sz="4400" dirty="0"/>
              <a:t>and coating - a first line of defense to combat surface corrosion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667000"/>
            <a:ext cx="8229600" cy="4038600"/>
          </a:xfrm>
        </p:spPr>
        <p:txBody>
          <a:bodyPr>
            <a:normAutofit fontScale="70000" lnSpcReduction="20000"/>
          </a:bodyPr>
          <a:lstStyle/>
          <a:p>
            <a:r>
              <a:rPr lang="en-US" sz="5100" b="1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G H Thanki</a:t>
            </a:r>
          </a:p>
          <a:p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&amp; Principal Consultant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Corrosion Control &amp; Monitoring Consultancy</a:t>
            </a:r>
          </a:p>
          <a:p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Vadodara</a:t>
            </a:r>
            <a:endParaRPr lang="en-US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hlinkClick r:id="rId3"/>
              </a:rPr>
              <a:t>www.corrosionawreness.com</a:t>
            </a:r>
            <a:endParaRPr lang="en-US" b="1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delivered as course leader </a:t>
            </a:r>
          </a:p>
          <a:p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uring Two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Advanced Corrosion Management 2014”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Mumbai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30th &amp; 31st   Jan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Organized by </a:t>
            </a:r>
          </a:p>
          <a:p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Indian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</a:t>
            </a:r>
          </a:p>
        </p:txBody>
      </p:sp>
    </p:spTree>
    <p:extLst>
      <p:ext uri="{BB962C8B-B14F-4D97-AF65-F5344CB8AC3E}">
        <p14:creationId xmlns:p14="http://schemas.microsoft.com/office/powerpoint/2010/main" xmlns="" val="402943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coating facilities can automatically blast clean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prime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steelwork before departure to site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improved resistance to mechanical damage or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 durability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certain environments is required, coatings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non-ferrous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metals such as zinc or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aluminium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be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 instead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paint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coatings. </a:t>
            </a: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combination of metallic and paint coatings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provide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very long term durability in aggressive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environments and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aesthetically pleasing appearance.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requirements for</a:t>
            </a:r>
            <a:br>
              <a:rPr lang="en-US" dirty="0"/>
            </a:br>
            <a:r>
              <a:rPr lang="en-US" dirty="0"/>
              <a:t>protecting steel</a:t>
            </a:r>
          </a:p>
        </p:txBody>
      </p:sp>
    </p:spTree>
    <p:extLst>
      <p:ext uri="{BB962C8B-B14F-4D97-AF65-F5344CB8AC3E}">
        <p14:creationId xmlns:p14="http://schemas.microsoft.com/office/powerpoint/2010/main" xmlns="" val="18333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077200" cy="1447800"/>
          </a:xfrm>
        </p:spPr>
        <p:txBody>
          <a:bodyPr/>
          <a:lstStyle/>
          <a:p>
            <a:r>
              <a:rPr lang="en-US" dirty="0"/>
              <a:t>Selecting the protective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of the most widely referenced guides to the selection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protective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systems for steel has been BS 5493:1977.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recent years, new standards for paint and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metal coatings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been developed.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 are:</a:t>
            </a: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12944 Parts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to 8 ‘Paints and Varnishes - Corrosion Protection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Steel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Structures by Protective Paint Systems’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ISO 14713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‘Protection Against Corrosion of Iron and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 Structures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Metal Coatings - Guidelines’.</a:t>
            </a:r>
          </a:p>
        </p:txBody>
      </p:sp>
    </p:spTree>
    <p:extLst>
      <p:ext uri="{BB962C8B-B14F-4D97-AF65-F5344CB8AC3E}">
        <p14:creationId xmlns:p14="http://schemas.microsoft.com/office/powerpoint/2010/main" xmlns="" val="12986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24825719"/>
              </p:ext>
            </p:extLst>
          </p:nvPr>
        </p:nvGraphicFramePr>
        <p:xfrm>
          <a:off x="1752600" y="3962400"/>
          <a:ext cx="5334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819400"/>
              </a:tblGrid>
              <a:tr h="8327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Very long: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20 years or more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331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Long: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to 20 years</a:t>
                      </a:r>
                      <a:endParaRPr lang="en-US" dirty="0"/>
                    </a:p>
                  </a:txBody>
                  <a:tcPr anchor="ctr"/>
                </a:tc>
              </a:tr>
              <a:tr h="3331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Medium: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to 10 years</a:t>
                      </a:r>
                      <a:endParaRPr lang="en-US" dirty="0"/>
                    </a:p>
                  </a:txBody>
                  <a:tcPr anchor="ctr"/>
                </a:tc>
              </a:tr>
              <a:tr h="8327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Short: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less than 5 years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1600200"/>
            <a:ext cx="8686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standards classify common types of environments and related corrosivity categories and provide an indication of ‘life to first maintenance’ of the protective system in each environment. 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en-US" sz="2800" u="sng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Typical lives to first maintenance are:</a:t>
            </a:r>
            <a:endParaRPr lang="en-US" sz="2800" u="sng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the protective 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120887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‘very long life’, the systems are thick hot dip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galvanizing or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thermal (metal) spraying with an appropriate sealing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 of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 and medium life, selected high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 paint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systems are suggested.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systems based on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drying oils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suitable only for short life to first maintenance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aggressive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environments, but are included in the long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medium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in non-polluted exterior and certain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interior environments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the protective 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25668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dry interior environments, the corrosion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is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insignificant and no protective coating is necessary.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Painting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required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decorative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appearance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 from medium to long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to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maintenance is achieved by additional film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thickness, provided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the finish maintains the necessary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appearance and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weathering resistance.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the protective 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357128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systems depart from the conventional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primer/undercoat/ finish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systems.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possible when a </a:t>
            </a:r>
            <a:r>
              <a:rPr lang="en-US" sz="2800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specialised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protection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applied in one or two coats direct to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 that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been blast cleaned to a high standard of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cleanliness; elastomeric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urethane, solvent free and coal-tar-epoxy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systems for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 life are typical.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the protective 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160003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should be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recognised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paint manufacturers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 with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other to offer their products under brand names.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as most specifications are written against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generic paint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types, it is difficult for the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specifier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the user to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certain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type comparisons are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guidance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documents have gone a long way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towards explaining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clarifying the purpose of the constituents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paints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in specifying minimum composition guidelines.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the protective 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1512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/>
          <a:lstStyle/>
          <a:p>
            <a:r>
              <a:rPr lang="en-US" dirty="0"/>
              <a:t>Protective paint systems</a:t>
            </a:r>
            <a:br>
              <a:rPr lang="en-US" dirty="0"/>
            </a:br>
            <a:r>
              <a:rPr lang="en-US" sz="3200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05200" cy="4952999"/>
          </a:xfrm>
        </p:spPr>
        <p:txBody>
          <a:bodyPr>
            <a:normAutofit fontScale="92500"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Conventionally, protective paint systems consist of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primer, undercoat(s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finish coats. </a:t>
            </a:r>
            <a:endParaRPr lang="en-US" dirty="0" smtClean="0"/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there are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available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coat systems that combine primer and finish coats.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3000"/>
                    </a14:imgEffect>
                    <a14:imgEffect>
                      <a14:brightnessContrast bright="14000" contrast="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600199"/>
            <a:ext cx="4069819" cy="487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99140" y="2399348"/>
            <a:ext cx="1973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Acrylic Urethane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65912" y="3246120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Epoxy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9345" y="4038599"/>
            <a:ext cx="1407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Epoxy MIO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7128" y="4495800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Epoxy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30398" y="5257800"/>
            <a:ext cx="1912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Rich Epoxy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23609" y="2399348"/>
            <a:ext cx="135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Finish Coat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6263" y="3225046"/>
            <a:ext cx="2037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Intermediate Coat</a:t>
            </a:r>
            <a:endParaRPr lang="en-US" u="sng" dirty="0"/>
          </a:p>
        </p:txBody>
      </p:sp>
      <p:sp>
        <p:nvSpPr>
          <p:cNvPr id="11" name="Rectangle 10"/>
          <p:cNvSpPr/>
          <p:nvPr/>
        </p:nvSpPr>
        <p:spPr>
          <a:xfrm>
            <a:off x="7814981" y="4032527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Undercoat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147991" y="4572000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Sealer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86740" y="5242084"/>
            <a:ext cx="1426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Coat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47991" y="6019800"/>
            <a:ext cx="670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38824" y="6204466"/>
            <a:ext cx="3996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Protective paint system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358539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paint systems</a:t>
            </a:r>
            <a:br>
              <a:rPr lang="en-US" dirty="0"/>
            </a:br>
            <a:r>
              <a:rPr lang="en-US" sz="3200" dirty="0">
                <a:solidFill>
                  <a:schemeClr val="tx1"/>
                </a:solidFill>
              </a:rPr>
              <a:t>Primers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primer is applied directly onto the cleaned steel surface.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purpose is to wet the surface and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provide good adhesion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subsequently applied coats.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case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primers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steel surfaces, these are also usually required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provide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corrosion inhibition.</a:t>
            </a:r>
          </a:p>
        </p:txBody>
      </p:sp>
    </p:spTree>
    <p:extLst>
      <p:ext uri="{BB962C8B-B14F-4D97-AF65-F5344CB8AC3E}">
        <p14:creationId xmlns:p14="http://schemas.microsoft.com/office/powerpoint/2010/main" xmlns="" val="222025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two basic types of primer:</a:t>
            </a:r>
          </a:p>
          <a:p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pigmented with metallic elements anodic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steel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break in the coating exposes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 substrate, the anodic metal corrodes sacrificially in preference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steel.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effectively stifles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 corrosion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under-rusting of the primer until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anodic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metal is exhausted.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Zinc-rich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 are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most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commonly used.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paint systems</a:t>
            </a:r>
            <a:br>
              <a:rPr lang="en-US" dirty="0"/>
            </a:br>
            <a:r>
              <a:rPr lang="en-US" sz="3200" dirty="0">
                <a:solidFill>
                  <a:schemeClr val="tx1"/>
                </a:solidFill>
              </a:rPr>
              <a:t>Primers</a:t>
            </a:r>
          </a:p>
        </p:txBody>
      </p:sp>
    </p:spTree>
    <p:extLst>
      <p:ext uri="{BB962C8B-B14F-4D97-AF65-F5344CB8AC3E}">
        <p14:creationId xmlns:p14="http://schemas.microsoft.com/office/powerpoint/2010/main" xmlns="" val="387870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purpose of this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to explain, in terms of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concepts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basic requirements for protecting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structural steel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paint and metallic coatings, the systems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commonly used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their significance in relation to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protective properties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required.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emphasis is on the protection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onshore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structures, such as buildings, bridges, factories,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industrial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plants in which the process environment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contributes to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corrosion hazard.</a:t>
            </a:r>
          </a:p>
        </p:txBody>
      </p:sp>
    </p:spTree>
    <p:extLst>
      <p:ext uri="{BB962C8B-B14F-4D97-AF65-F5344CB8AC3E}">
        <p14:creationId xmlns:p14="http://schemas.microsoft.com/office/powerpoint/2010/main" xmlns="" val="168265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 relying on the high adhesion and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chemical resistance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the binding media, of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two-pack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epoxies are typical. 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necessary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adhesion is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obtained only on a very thoroughly cleaned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 and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then sufficient to prevent under-rusting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mechanical breaks.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paint systems</a:t>
            </a:r>
            <a:br>
              <a:rPr lang="en-US" dirty="0"/>
            </a:br>
            <a:r>
              <a:rPr lang="en-US" sz="3200" dirty="0">
                <a:solidFill>
                  <a:schemeClr val="tx1"/>
                </a:solidFill>
              </a:rPr>
              <a:t>Primers</a:t>
            </a:r>
          </a:p>
        </p:txBody>
      </p:sp>
    </p:spTree>
    <p:extLst>
      <p:ext uri="{BB962C8B-B14F-4D97-AF65-F5344CB8AC3E}">
        <p14:creationId xmlns:p14="http://schemas.microsoft.com/office/powerpoint/2010/main" xmlns="" val="1998215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971800"/>
          </a:xfrm>
        </p:spPr>
        <p:txBody>
          <a:bodyPr/>
          <a:lstStyle/>
          <a:p>
            <a:pPr lvl="0"/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primers may contain inhibitive pigments to interfere with the corrosion process. </a:t>
            </a:r>
          </a:p>
          <a:p>
            <a:pPr lvl="0"/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e.g. ,Zinc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phosphate is a mildly inhibitive pigment and is widely used in modern primer formulations.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paint systems</a:t>
            </a:r>
            <a:br>
              <a:rPr lang="en-US" dirty="0"/>
            </a:br>
            <a:r>
              <a:rPr lang="en-US" sz="3200" dirty="0">
                <a:solidFill>
                  <a:schemeClr val="tx1"/>
                </a:solidFill>
              </a:rPr>
              <a:t>Primers</a:t>
            </a:r>
          </a:p>
        </p:txBody>
      </p:sp>
    </p:spTree>
    <p:extLst>
      <p:ext uri="{BB962C8B-B14F-4D97-AF65-F5344CB8AC3E}">
        <p14:creationId xmlns:p14="http://schemas.microsoft.com/office/powerpoint/2010/main" xmlns="" val="1225739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F5897"/>
                </a:solidFill>
              </a:rPr>
              <a:t>Protective paint systems</a:t>
            </a:r>
            <a:br>
              <a:rPr lang="en-US" dirty="0">
                <a:solidFill>
                  <a:srgbClr val="2F5897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Undercoats </a:t>
            </a:r>
            <a:r>
              <a:rPr lang="en-US" sz="3200" dirty="0" smtClean="0">
                <a:solidFill>
                  <a:schemeClr val="tx1"/>
                </a:solidFill>
              </a:rPr>
              <a:t>(</a:t>
            </a:r>
            <a:r>
              <a:rPr lang="en-US" sz="3200" dirty="0">
                <a:solidFill>
                  <a:schemeClr val="tx1"/>
                </a:solidFill>
              </a:rPr>
              <a:t>intermediate coats)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undercoats (or intermediate coats) are applied to ‘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build’ 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film thickness of the system.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Generally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thicker 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 the longer the life.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involve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of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several coats.</a:t>
            </a:r>
          </a:p>
        </p:txBody>
      </p:sp>
    </p:spTree>
    <p:extLst>
      <p:ext uri="{BB962C8B-B14F-4D97-AF65-F5344CB8AC3E}">
        <p14:creationId xmlns:p14="http://schemas.microsoft.com/office/powerpoint/2010/main" xmlns="" val="122729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Undercoats are specially designed to enhance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overall protection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and, when highly pigmented, decrease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permeability to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oxygen and water.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incorporation of laminar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pigments, such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micaceous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iron oxide, reduces or delays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moisture penetration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humid atmospheres and improves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tensile strength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Undercoats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remain compatible with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finishing coats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there are unavoidable delays in applying them.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F5897"/>
                </a:solidFill>
              </a:rPr>
              <a:t>Protective paint systems</a:t>
            </a:r>
            <a:br>
              <a:rPr lang="en-US" dirty="0">
                <a:solidFill>
                  <a:srgbClr val="2F5897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Undercoats </a:t>
            </a:r>
            <a:r>
              <a:rPr lang="en-US" sz="3200" dirty="0" smtClean="0">
                <a:solidFill>
                  <a:schemeClr val="tx1"/>
                </a:solidFill>
              </a:rPr>
              <a:t>(</a:t>
            </a:r>
            <a:r>
              <a:rPr lang="en-US" sz="3200" dirty="0">
                <a:solidFill>
                  <a:schemeClr val="tx1"/>
                </a:solidFill>
              </a:rPr>
              <a:t>intermediate coats)</a:t>
            </a:r>
          </a:p>
        </p:txBody>
      </p:sp>
    </p:spTree>
    <p:extLst>
      <p:ext uri="{BB962C8B-B14F-4D97-AF65-F5344CB8AC3E}">
        <p14:creationId xmlns:p14="http://schemas.microsoft.com/office/powerpoint/2010/main" xmlns="" val="198794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finish provides the required appearance and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 resistance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system.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Depending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conditions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exposure. </a:t>
            </a:r>
          </a:p>
          <a:p>
            <a:pPr lvl="1"/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also provide the first line of </a:t>
            </a:r>
            <a:r>
              <a:rPr lang="en-US" sz="24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defence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against weather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sunlight, </a:t>
            </a:r>
            <a:endParaRPr lang="en-US" sz="24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exposure, </a:t>
            </a:r>
          </a:p>
          <a:p>
            <a:pPr lvl="1"/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Condensation (as on the undersides of bridges),</a:t>
            </a:r>
          </a:p>
          <a:p>
            <a:pPr lvl="1"/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Highly polluted atmospheres in chemical plant,</a:t>
            </a:r>
          </a:p>
          <a:p>
            <a:pPr lvl="1"/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 and abrasion at floor or road level, and</a:t>
            </a:r>
          </a:p>
          <a:p>
            <a:pPr lvl="1"/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Bacteria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fungi (in food factories and farms).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F5897"/>
                </a:solidFill>
              </a:rPr>
              <a:t>Protective paint systems</a:t>
            </a:r>
            <a:br>
              <a:rPr lang="en-US" dirty="0">
                <a:solidFill>
                  <a:srgbClr val="2F5897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Finishes</a:t>
            </a:r>
          </a:p>
        </p:txBody>
      </p:sp>
    </p:spTree>
    <p:extLst>
      <p:ext uri="{BB962C8B-B14F-4D97-AF65-F5344CB8AC3E}">
        <p14:creationId xmlns:p14="http://schemas.microsoft.com/office/powerpoint/2010/main" xmlns="" val="306812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various superimposed coats within a painting system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to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compatible with one another.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may be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of the same generic type or may be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different.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Chemical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resistant types, such as a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recoatable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polyurethane finish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coat, may be applied onto epoxy primer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intermediate coats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first precaution, all paints within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system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normally be obtained from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 manufacturer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used in accordance with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manufacturer’s recommendations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F5897"/>
                </a:solidFill>
              </a:rPr>
              <a:t>Protective paint systems</a:t>
            </a:r>
            <a:br>
              <a:rPr lang="en-US" dirty="0">
                <a:solidFill>
                  <a:srgbClr val="2F5897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The system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800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introduction of the Environmental Protection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 (1990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it is now a statutory requirement that ‘shop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applied’ paints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comply with the relevant Process Guidance Notes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minimise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release of harmful volatile organic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compounds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(VOC)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 the atmosphere.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shop applied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 coatings must be ‘compliant’ with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appropriate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 type category in Process Guidance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 PG6/23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(97) Coating of Metal and Plastic.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F5897"/>
                </a:solidFill>
              </a:rPr>
              <a:t>Protective paint systems</a:t>
            </a:r>
            <a:br>
              <a:rPr lang="en-US" dirty="0">
                <a:solidFill>
                  <a:srgbClr val="2F5897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The system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128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23810670"/>
              </p:ext>
            </p:extLst>
          </p:nvPr>
        </p:nvGraphicFramePr>
        <p:xfrm>
          <a:off x="2362200" y="3810000"/>
          <a:ext cx="4419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Etch / wash primer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780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Prefabrication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780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Tie coat / sealer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 primer / undercoat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9600" y="1676400"/>
            <a:ext cx="8077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Essentially this means that unless there is a system of solvent recovery or incineration, the following VOC limits (g/L) apply under Clause</a:t>
            </a: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20(d) of PG6/23:</a:t>
            </a:r>
            <a:endParaRPr lang="en-US" sz="2800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F5897"/>
                </a:solidFill>
              </a:rPr>
              <a:t>Protective paint systems</a:t>
            </a:r>
            <a:br>
              <a:rPr lang="en-US" dirty="0">
                <a:solidFill>
                  <a:srgbClr val="2F5897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The system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752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89282098"/>
              </p:ext>
            </p:extLst>
          </p:nvPr>
        </p:nvGraphicFramePr>
        <p:xfrm>
          <a:off x="2095500" y="3137595"/>
          <a:ext cx="46482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 temperature resistance coatings (&gt;1000°C)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Intumescent coatings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 coats for </a:t>
                      </a:r>
                      <a:r>
                        <a:rPr lang="en-US" dirty="0" err="1" smtClean="0"/>
                        <a:t>intumescents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F5897"/>
                </a:solidFill>
              </a:rPr>
              <a:t>Protective paint systems</a:t>
            </a:r>
            <a:br>
              <a:rPr lang="en-US" dirty="0">
                <a:solidFill>
                  <a:srgbClr val="2F5897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The system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75260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amendment document AQ4(99) of PG6/23 has introduced the following additional VOC limits (g/L).</a:t>
            </a:r>
            <a:endParaRPr lang="en-US" sz="2800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4724400"/>
            <a:ext cx="8610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Where, a single coat (primer/finish) is specified, the VOC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 is 420 g/l. Where a primer is to be subsequently </a:t>
            </a:r>
            <a:r>
              <a:rPr lang="en-US" sz="2800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overcoated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original 250 g/l limit applies.</a:t>
            </a:r>
            <a:endParaRPr lang="en-US" sz="2800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7439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constituents of paint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main constituents of paint are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</a:p>
          <a:p>
            <a:pPr marL="0" indent="0">
              <a:buNone/>
            </a:pP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Pigment </a:t>
            </a:r>
            <a:endParaRPr lang="en-US" sz="2800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Binder, </a:t>
            </a:r>
          </a:p>
          <a:p>
            <a:pPr lvl="1"/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Solvent. 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constituent has a specific function and effect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formation of the film and film properties.</a:t>
            </a:r>
          </a:p>
        </p:txBody>
      </p:sp>
    </p:spTree>
    <p:extLst>
      <p:ext uri="{BB962C8B-B14F-4D97-AF65-F5344CB8AC3E}">
        <p14:creationId xmlns:p14="http://schemas.microsoft.com/office/powerpoint/2010/main" xmlns="" val="193356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 is made to appropriate standards which deal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alternative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protective systems in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detail.</a:t>
            </a: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very valuable source of information and it is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 that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should be consulted freely at an early stage in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selection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 protective coating.</a:t>
            </a:r>
          </a:p>
        </p:txBody>
      </p:sp>
    </p:spTree>
    <p:extLst>
      <p:ext uri="{BB962C8B-B14F-4D97-AF65-F5344CB8AC3E}">
        <p14:creationId xmlns:p14="http://schemas.microsoft.com/office/powerpoint/2010/main" xmlns="" val="180743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Pigments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finely ground inorganic or organic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powders which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colour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opacity, film cohesion and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sometimes corrosion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inhibition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Binders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usually resins or oils but can be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inorganic compounds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as soluble silicates.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binder is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film-forming component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paint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Solvents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used either to dissolve the binder or act as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dispersant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facilitate application of the paint.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Solvents are, therefore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usually organic liquids or water.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constituents of paint</a:t>
            </a:r>
          </a:p>
        </p:txBody>
      </p:sp>
    </p:spTree>
    <p:extLst>
      <p:ext uri="{BB962C8B-B14F-4D97-AF65-F5344CB8AC3E}">
        <p14:creationId xmlns:p14="http://schemas.microsoft.com/office/powerpoint/2010/main" xmlns="" val="63988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Paints are applied to steel surfaces by many methods but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all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cases this produces a ‘wet film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thickness of the ‘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wet film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can be measured, before the solvent evaporates, using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u="sng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comb-gauge</a:t>
            </a:r>
            <a:r>
              <a:rPr lang="en-US" u="sng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the solvent evaporates, film formation occurs,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leaving 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binder and pigments on the surface as a ‘dry film’.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thickness of the ‘dry film’ can be measured, usually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an </a:t>
            </a:r>
            <a:r>
              <a:rPr lang="en-US" u="sng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Electromagnetic Induction Gauge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026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relationship between the thickness of the applied ‘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wet film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and the final ‘dry film’ thickness (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dft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is determined by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percentage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volume of solids of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paint,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i.e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.:</a:t>
            </a:r>
          </a:p>
          <a:p>
            <a:r>
              <a:rPr lang="en-US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dft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‘wet film’ thickness x % volume solids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general, the corrosion protection afforded by a paint film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directly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proportional to its dry film thickness.</a:t>
            </a:r>
          </a:p>
        </p:txBody>
      </p:sp>
    </p:spTree>
    <p:extLst>
      <p:ext uri="{BB962C8B-B14F-4D97-AF65-F5344CB8AC3E}">
        <p14:creationId xmlns:p14="http://schemas.microsoft.com/office/powerpoint/2010/main" xmlns="" val="276873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/>
          <a:lstStyle/>
          <a:p>
            <a:r>
              <a:rPr lang="en-US" sz="4800" dirty="0"/>
              <a:t/>
            </a:r>
            <a:br>
              <a:rPr lang="en-US" sz="4800" dirty="0"/>
            </a:br>
            <a:r>
              <a:rPr lang="en-US" sz="4400" dirty="0"/>
              <a:t>Main generic types of paint</a:t>
            </a:r>
            <a:br>
              <a:rPr lang="en-US" sz="4400" dirty="0"/>
            </a:br>
            <a:r>
              <a:rPr lang="en-US" sz="4400" dirty="0"/>
              <a:t>and their </a:t>
            </a:r>
            <a:r>
              <a:rPr lang="en-US" sz="4400" dirty="0" smtClean="0"/>
              <a:t>properties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Air drying paints (e.g. alkyds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materials dry and form a film by an oxidative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process, which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involves absorption of oxygen from the atmosphere.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are therefore limited to relatively low film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thicknesses (typically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µm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film has formed it has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solvent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resistance and usually poor chemical resistance.</a:t>
            </a:r>
          </a:p>
        </p:txBody>
      </p:sp>
    </p:spTree>
    <p:extLst>
      <p:ext uri="{BB962C8B-B14F-4D97-AF65-F5344CB8AC3E}">
        <p14:creationId xmlns:p14="http://schemas.microsoft.com/office/powerpoint/2010/main" xmlns="" val="192725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One-pack chemical resistant </a:t>
            </a:r>
            <a:r>
              <a:rPr lang="en-U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paints (e.g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acrylated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rubbers or </a:t>
            </a:r>
            <a:r>
              <a:rPr lang="en-US" sz="4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vinyls</a:t>
            </a:r>
            <a:r>
              <a:rPr lang="en-US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these materials, film formation requires only </a:t>
            </a:r>
            <a:r>
              <a:rPr lang="en-US" sz="3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solvent evaporation </a:t>
            </a:r>
            <a:r>
              <a:rPr lang="en-US" sz="3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 oxidative process is involved. </a:t>
            </a:r>
            <a:endParaRPr lang="en-US" sz="3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can be </a:t>
            </a:r>
            <a:r>
              <a:rPr lang="en-US" sz="3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applied as moderately thick films with film thicknesses </a:t>
            </a:r>
            <a:r>
              <a:rPr lang="en-US" sz="3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typically </a:t>
            </a:r>
            <a:r>
              <a:rPr lang="en-US" sz="3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50-75  µm, though retention of solvent in the film </a:t>
            </a:r>
            <a:r>
              <a:rPr lang="en-US" sz="3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</a:t>
            </a:r>
            <a:r>
              <a:rPr lang="en-US" sz="3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problem at the upper end of this range. </a:t>
            </a:r>
            <a:endParaRPr lang="en-US" sz="3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formed </a:t>
            </a:r>
            <a:r>
              <a:rPr lang="en-US" sz="3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film remains </a:t>
            </a:r>
            <a:r>
              <a:rPr lang="en-US" sz="3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relatively soft and has poor solvent resistance </a:t>
            </a:r>
            <a:r>
              <a:rPr lang="en-US" sz="3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good </a:t>
            </a:r>
            <a:r>
              <a:rPr lang="en-US" sz="3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chemical resistance.</a:t>
            </a:r>
          </a:p>
          <a:p>
            <a:r>
              <a:rPr lang="en-US" sz="3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Bituminous paints also dry by solvent evaporation. </a:t>
            </a:r>
            <a:endParaRPr lang="en-US" sz="3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are essentially </a:t>
            </a:r>
            <a:r>
              <a:rPr lang="en-US" sz="3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solutions of asphaltic bitumen in organic solvents.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/>
            </a:r>
            <a:br>
              <a:rPr lang="en-US" sz="4800" dirty="0"/>
            </a:br>
            <a:r>
              <a:rPr lang="en-US" sz="4400" dirty="0"/>
              <a:t>Main generic types of paint</a:t>
            </a:r>
            <a:br>
              <a:rPr lang="en-US" sz="4400" dirty="0"/>
            </a:br>
            <a:r>
              <a:rPr lang="en-US" sz="4400" dirty="0"/>
              <a:t>and their </a:t>
            </a:r>
            <a:r>
              <a:rPr lang="en-US" sz="4400" dirty="0" smtClean="0"/>
              <a:t>properties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0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Two-Pack chemical resistant </a:t>
            </a:r>
            <a:r>
              <a:rPr lang="en-US" sz="3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paints (e.g</a:t>
            </a:r>
            <a:r>
              <a:rPr lang="en-US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epoxy or urethane</a:t>
            </a:r>
            <a:r>
              <a:rPr lang="en-US" sz="3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materials are supplied as two separate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components, usually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referred to as the base and the curing agent. </a:t>
            </a:r>
            <a:endParaRPr lang="en-US" sz="26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these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components are mixed (immediately before use)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chemical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reaction occurs. </a:t>
            </a:r>
            <a:endParaRPr lang="en-US" sz="26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materials therefore have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limited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‘pot life’ before which the mixed coating must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applied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26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6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polymerisation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reaction continues after the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 has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been applied and after the solvent has evaporated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produce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densely cross linked film which can be very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and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good solvent and chemical resistance.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/>
            </a:r>
            <a:br>
              <a:rPr lang="en-US" sz="4800" dirty="0"/>
            </a:br>
            <a:r>
              <a:rPr lang="en-US" sz="4400" dirty="0"/>
              <a:t>Main generic types of paint</a:t>
            </a:r>
            <a:br>
              <a:rPr lang="en-US" sz="4400" dirty="0"/>
            </a:br>
            <a:r>
              <a:rPr lang="en-US" sz="4400" dirty="0"/>
              <a:t>and their </a:t>
            </a:r>
            <a:r>
              <a:rPr lang="en-US" sz="4400" dirty="0" smtClean="0"/>
              <a:t>properties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61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Liquid resins of low viscosity can be used in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formulation thereby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avoiding the need for a solvent.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referred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as ‘solvent less’ or ‘solvent free’ and can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applied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very thick films, with film thicknesses in excess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1000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µm.</a:t>
            </a:r>
            <a:endParaRPr lang="en-US" sz="2800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24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paints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Since, in the broadest terms, a paint consists of a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 pigment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dispersed in a particular binder, dissolved in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particular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solvent then the number of generic types of paint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limited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common methods of classifying paints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either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their pigmentation or by their binder type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 for steels are usually classified according to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corrosion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inhibitive pigments used in their formulation,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phosphate primers, metallic zinc or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aluminium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primers, etc.</a:t>
            </a:r>
          </a:p>
        </p:txBody>
      </p:sp>
    </p:spTree>
    <p:extLst>
      <p:ext uri="{BB962C8B-B14F-4D97-AF65-F5344CB8AC3E}">
        <p14:creationId xmlns:p14="http://schemas.microsoft.com/office/powerpoint/2010/main" xmlns="" val="164022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of these inhibitive pigments can be incorporated into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range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binder resins giving,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e.g., </a:t>
            </a:r>
          </a:p>
          <a:p>
            <a:pPr lvl="1"/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Phosphate Alkyd Primers, </a:t>
            </a:r>
          </a:p>
          <a:p>
            <a:pPr lvl="1"/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Phosphate Epoxy Primers, </a:t>
            </a:r>
          </a:p>
          <a:p>
            <a:pPr lvl="1"/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Phosphate </a:t>
            </a:r>
          </a:p>
          <a:p>
            <a:pPr lvl="1"/>
            <a:r>
              <a:rPr lang="en-US" sz="2600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Acrylated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Rubber Primers,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Undercoats (intermediate coats) and finish coats are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usually classified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according to their binders, e.g. epoxies, </a:t>
            </a:r>
            <a:r>
              <a:rPr lang="en-US" sz="2800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vinyls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urethanes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etc.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paints</a:t>
            </a:r>
          </a:p>
        </p:txBody>
      </p:sp>
    </p:spTree>
    <p:extLst>
      <p:ext uri="{BB962C8B-B14F-4D97-AF65-F5344CB8AC3E}">
        <p14:creationId xmlns:p14="http://schemas.microsoft.com/office/powerpoint/2010/main" xmlns="" val="112453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Prefabrication primers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Prefabrication primers are also referred to as blast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primers, shop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primers, temporary primers, holding primers, etc.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primers are used on structured steelwork,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immediately after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 cleaning, to maintain the reactive blast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cleaned surface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rust-free condition until final painting can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undertaken.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mainly applied to steel plates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sections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fabrication which may involve welding or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 cutting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8249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276600"/>
          </a:xfrm>
        </p:spPr>
        <p:txBody>
          <a:bodyPr/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Emphasis is given to the important influence of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methods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efficiency of the protection achieved,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for strict inspection procedures.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Guidance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 given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procedures to be used when drafting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specifications and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health and safety and environmental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protection requirements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observed.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174631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main requirements of a prefabrication primer are as follows: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primer should be capable of airless spray application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produce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very thin even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film thickness is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usually limited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15-20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µm.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Below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µm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peaks of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 profile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not protected and ‘rust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rashing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occurs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weathering.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µm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primer affects the quality of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weld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produces excessive weld fume.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Prefabrication primers</a:t>
            </a:r>
          </a:p>
        </p:txBody>
      </p:sp>
    </p:spTree>
    <p:extLst>
      <p:ext uri="{BB962C8B-B14F-4D97-AF65-F5344CB8AC3E}">
        <p14:creationId xmlns:p14="http://schemas.microsoft.com/office/powerpoint/2010/main" xmlns="" val="40493690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primer must dry very quickly.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Priming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often done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in-line with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automatic blast cleaning plant which may be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handling plates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sections at a pass rate of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1-3 </a:t>
            </a:r>
            <a:r>
              <a:rPr lang="en-US" sz="2800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metres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/minute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interval between priming and handling is usually of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order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1-10 minutes and hence the primer film must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dry within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time.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Prefabrication primers</a:t>
            </a:r>
          </a:p>
        </p:txBody>
      </p:sp>
    </p:spTree>
    <p:extLst>
      <p:ext uri="{BB962C8B-B14F-4D97-AF65-F5344CB8AC3E}">
        <p14:creationId xmlns:p14="http://schemas.microsoft.com/office/powerpoint/2010/main" xmlns="" val="10861338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 fabrication procedures (e.g. welding, gas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cutting) must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be significantly impeded by the coating,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primer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not cause excessive weld porosity (a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welding certificate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be available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Weld fume emitted by the primer must not exceed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appropriate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Occupational Exposure Limits.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Proprietary primers should be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tested and certified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Occupational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 Agency (a Health &amp; Safety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certificate should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available).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Prefabrication primers</a:t>
            </a:r>
          </a:p>
        </p:txBody>
      </p:sp>
    </p:spTree>
    <p:extLst>
      <p:ext uri="{BB962C8B-B14F-4D97-AF65-F5344CB8AC3E}">
        <p14:creationId xmlns:p14="http://schemas.microsoft.com/office/powerpoint/2010/main" xmlns="" val="32086095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primer coating should provide adequate protection.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should be noted that manufacturers may claim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extended durability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their prefabrication primers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suggested exposure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periods of 6-12 months are not uncommon.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practice, such periods are rarely met except in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least arduous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conditions, e.g. indoor storage.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aggressive conditions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durability can often be measured in weeks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rather than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months</a:t>
            </a:r>
            <a:r>
              <a:rPr lang="en-US" dirty="0"/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Prefabrication primers</a:t>
            </a:r>
          </a:p>
        </p:txBody>
      </p:sp>
    </p:spTree>
    <p:extLst>
      <p:ext uri="{BB962C8B-B14F-4D97-AF65-F5344CB8AC3E}">
        <p14:creationId xmlns:p14="http://schemas.microsoft.com/office/powerpoint/2010/main" xmlns="" val="1848024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Zinc-rich and zinc silicate primers provide the highest order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protection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all prefabrication primers.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primed surface, after weathering, should require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minimum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re-preparation for subsequent painting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compatible with the intended paint system.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proprietary prefabrication primers are available but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can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classified under the following main generic types: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Etch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Epoxy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epoxy primers,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silicate primers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Prefabrication primers</a:t>
            </a:r>
          </a:p>
        </p:txBody>
      </p:sp>
    </p:spTree>
    <p:extLst>
      <p:ext uri="{BB962C8B-B14F-4D97-AF65-F5344CB8AC3E}">
        <p14:creationId xmlns:p14="http://schemas.microsoft.com/office/powerpoint/2010/main" xmlns="" val="21642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Etch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Etch primers are based on polyvinyl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butyral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resin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reinforced with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phenolic resin to increase water resistance.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primers can be supplied in a single pack or </a:t>
            </a:r>
            <a:r>
              <a:rPr lang="en-US" u="sng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two-pack form – provides  </a:t>
            </a:r>
            <a:r>
              <a:rPr lang="en-US" u="sng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 durability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Epoxy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Epoxy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 are two-pack materials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utilising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epoxy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resins and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usually have either polyamide or polyamine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curing agents.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pigmented with a variety of inhibitive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non-inhibitive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pigments. </a:t>
            </a:r>
            <a:endParaRPr lang="en-US" sz="24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</a:t>
            </a:r>
            <a:r>
              <a:rPr lang="en-US" sz="20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phosphate epoxy primers </a:t>
            </a:r>
            <a:r>
              <a:rPr lang="en-US" sz="20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 </a:t>
            </a:r>
            <a:r>
              <a:rPr lang="en-US" sz="20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frequently encountered and give the best </a:t>
            </a:r>
            <a:r>
              <a:rPr lang="en-US" sz="20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durability within </a:t>
            </a:r>
            <a:r>
              <a:rPr lang="en-US" sz="20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group.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/>
              <a:t>Prefabrication primers</a:t>
            </a:r>
          </a:p>
        </p:txBody>
      </p:sp>
    </p:spTree>
    <p:extLst>
      <p:ext uri="{BB962C8B-B14F-4D97-AF65-F5344CB8AC3E}">
        <p14:creationId xmlns:p14="http://schemas.microsoft.com/office/powerpoint/2010/main" xmlns="" val="18569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epoxy </a:t>
            </a:r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primers can be either zinc-rich or reduced zinc types.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Zinc-rich primers produce films which contain about 82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85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by weight of metallic zinc powder while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corresponding figures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reduced zinc type are as low as 55% by weight.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exposed in either marine or highly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industrial environments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zinc epoxy primers are prone to the formation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insoluble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 zinc corrosion products which must be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removed from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surface before subsequent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coating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cleaning process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usually known as ‘secondary’ surface preparation.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zinc epoxy primers produce zinc oxide fume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welding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gas cutting and this can cause a health hazard.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Prefabrication primers</a:t>
            </a:r>
          </a:p>
        </p:txBody>
      </p:sp>
    </p:spTree>
    <p:extLst>
      <p:ext uri="{BB962C8B-B14F-4D97-AF65-F5344CB8AC3E}">
        <p14:creationId xmlns:p14="http://schemas.microsoft.com/office/powerpoint/2010/main" xmlns="" val="216754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silicate </a:t>
            </a:r>
            <a: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</a:t>
            </a:r>
            <a:endParaRPr lang="en-US" sz="33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silicate primers produce a level of protection which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comparable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that provided by the zinc-rich epoxy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and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suffer from the same drawbacks,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3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e.g</a:t>
            </a:r>
            <a:r>
              <a:rPr lang="en-US" sz="3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31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formation of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salts and production of zinc oxide fume during welding.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currently different categories of zinc silicate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 based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upon the binder (organic or inorganic) and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content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Low-zinc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primers in this group have been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to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 their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weldability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to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minimise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weld porosity.</a:t>
            </a: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durability is also reduced. The organic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silicate primers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 most suitable as prefabrication primers.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Prefabrication primers</a:t>
            </a:r>
          </a:p>
        </p:txBody>
      </p:sp>
    </p:spTree>
    <p:extLst>
      <p:ext uri="{BB962C8B-B14F-4D97-AF65-F5344CB8AC3E}">
        <p14:creationId xmlns:p14="http://schemas.microsoft.com/office/powerpoint/2010/main" xmlns="" val="2992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of paints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method of application and the conditions under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paints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applied have a significant effect on the quality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durability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coating.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methods used to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paints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structural steelwork include application by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brush, roller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conventional air spray and airless spray.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methods such as dip application can also be used, where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practicable, e.g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for small items such as brackets.</a:t>
            </a:r>
          </a:p>
        </p:txBody>
      </p:sp>
    </p:spTree>
    <p:extLst>
      <p:ext uri="{BB962C8B-B14F-4D97-AF65-F5344CB8AC3E}">
        <p14:creationId xmlns:p14="http://schemas.microsoft.com/office/powerpoint/2010/main" xmlns="" val="132642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Brush </a:t>
            </a:r>
            <a:r>
              <a:rPr lang="en-US" sz="3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</a:t>
            </a:r>
          </a:p>
          <a:p>
            <a:r>
              <a:rPr lang="en-US" sz="3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the simplest method but also the slowest and, </a:t>
            </a:r>
            <a:r>
              <a:rPr lang="en-US" sz="3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most </a:t>
            </a:r>
            <a:r>
              <a:rPr lang="en-US" sz="3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expensive. </a:t>
            </a:r>
            <a:endParaRPr lang="en-US" sz="34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Nevertheless</a:t>
            </a:r>
            <a:r>
              <a:rPr lang="en-US" sz="3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it has certain advantages </a:t>
            </a:r>
            <a:r>
              <a:rPr lang="en-US" sz="3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the </a:t>
            </a:r>
            <a:r>
              <a:rPr lang="en-US" sz="3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methods, e.g. better wetting of the surface, and </a:t>
            </a:r>
            <a:r>
              <a:rPr lang="en-US" sz="3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</a:t>
            </a:r>
            <a:r>
              <a:rPr lang="en-US" sz="3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 in restricted spaces, be useful for small areas, </a:t>
            </a:r>
            <a:r>
              <a:rPr lang="en-US" sz="3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less </a:t>
            </a:r>
            <a:r>
              <a:rPr lang="en-US" sz="3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wastage and contamination of surroundings.</a:t>
            </a:r>
          </a:p>
          <a:p>
            <a:r>
              <a:rPr lang="en-US" sz="3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traditional method of brush application provides </a:t>
            </a:r>
            <a:r>
              <a:rPr lang="en-US" sz="3400" u="sng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very </a:t>
            </a:r>
            <a:r>
              <a:rPr lang="en-US" sz="3400" u="sng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shearing </a:t>
            </a:r>
            <a:r>
              <a:rPr lang="en-US" sz="3400" u="sng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forces </a:t>
            </a:r>
            <a:r>
              <a:rPr lang="en-US" sz="3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between the liquid paint and the substrate.</a:t>
            </a:r>
          </a:p>
          <a:p>
            <a:r>
              <a:rPr lang="en-US" sz="3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greatly assists the intimate wetting of the steel </a:t>
            </a:r>
            <a:r>
              <a:rPr lang="en-US" sz="3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 and </a:t>
            </a:r>
            <a:r>
              <a:rPr lang="en-US" sz="3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in better adhesion of the dry paint film.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of paints</a:t>
            </a:r>
          </a:p>
        </p:txBody>
      </p:sp>
    </p:spTree>
    <p:extLst>
      <p:ext uri="{BB962C8B-B14F-4D97-AF65-F5344CB8AC3E}">
        <p14:creationId xmlns:p14="http://schemas.microsoft.com/office/powerpoint/2010/main" xmlns="" val="374838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requirements for</a:t>
            </a:r>
            <a:br>
              <a:rPr lang="en-US" dirty="0"/>
            </a:br>
            <a:r>
              <a:rPr lang="en-US" dirty="0"/>
              <a:t>protecting steel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 will rust only if water and oxygen are both present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rusting process is greatly accelerated by pollutants in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atmosphere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such as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</a:t>
            </a:r>
            <a:r>
              <a:rPr lang="en-US" sz="1800" b="1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burning of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oil, coal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or gas and </a:t>
            </a:r>
            <a:r>
              <a:rPr lang="en-US" sz="2800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¯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de-icing salts or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marine atmospheres.</a:t>
            </a: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pollutants can be hygroscopic and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promote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localised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attack (e.g.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pitting corrosion)at specific points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exposed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steel.</a:t>
            </a: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Protective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systems must be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resistant to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attack by such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pollutants</a:t>
            </a:r>
            <a:endParaRPr lang="en-US" sz="2800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660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Brush application is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-intensive (i.e. costly) and may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considered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slow when very large areas are being coated.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Despite this, and especially where the highest standard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surface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cleaning has not been specified, it is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 that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priming coat, if at all possible, is applied by brush.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of paints</a:t>
            </a:r>
          </a:p>
        </p:txBody>
      </p:sp>
    </p:spTree>
    <p:extLst>
      <p:ext uri="{BB962C8B-B14F-4D97-AF65-F5344CB8AC3E}">
        <p14:creationId xmlns:p14="http://schemas.microsoft.com/office/powerpoint/2010/main" xmlns="" val="1870759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Roller </a:t>
            </a:r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process is much quicker than brushing and is used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large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flat areas, but demands suitable rheological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 of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paint.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structural steel surfaces are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ideally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flat, and roller application will ride over high spots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miss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edges.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 suitable for coating awkward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corners, bolt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heads etc., and is therefore not a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 application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of paints</a:t>
            </a:r>
          </a:p>
        </p:txBody>
      </p:sp>
    </p:spTree>
    <p:extLst>
      <p:ext uri="{BB962C8B-B14F-4D97-AF65-F5344CB8AC3E}">
        <p14:creationId xmlns:p14="http://schemas.microsoft.com/office/powerpoint/2010/main" xmlns="" val="14409280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Spray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spray application, the paint is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atomised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fine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droplets and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projected onto the surface to be protected where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droplets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join together to form a continuous film.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atomisation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accomplished in a number of ways.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air spraying, the paint is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atomised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mixing it with a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stream of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compressed air in a conventional spray gun.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of paints</a:t>
            </a:r>
          </a:p>
        </p:txBody>
      </p:sp>
    </p:spTree>
    <p:extLst>
      <p:ext uri="{BB962C8B-B14F-4D97-AF65-F5344CB8AC3E}">
        <p14:creationId xmlns:p14="http://schemas.microsoft.com/office/powerpoint/2010/main" xmlns="" val="1411243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Spray </a:t>
            </a:r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</a:t>
            </a:r>
            <a:endParaRPr lang="en-US" dirty="0" smtClean="0"/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either sucked into the air stream (as in the simple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suction cup gun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 for application to small areas) or fed to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spray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gun under pressure from a pressure pot.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ideal application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careful adjustments of the spray nozzle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air pressures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made by a skilled operator, according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consistency and composition of the paint product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film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thickness required.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of paints</a:t>
            </a:r>
          </a:p>
        </p:txBody>
      </p:sp>
    </p:spTree>
    <p:extLst>
      <p:ext uri="{BB962C8B-B14F-4D97-AF65-F5344CB8AC3E}">
        <p14:creationId xmlns:p14="http://schemas.microsoft.com/office/powerpoint/2010/main" xmlns="" val="3944724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airless spraying, the paint is hydraulically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compressed and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on release through a small orifice in an airless spray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gun, it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atomised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projected onto the surface.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changing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orifice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size and shape and by varying the hydraulic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pressure, </a:t>
            </a:r>
            <a:r>
              <a:rPr lang="en-US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atomisation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accomplished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 wide range of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 consistencies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thin to thick, to give a wide range of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rates of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deposition.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equipment required is much more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expensive than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air-assisted spraying, because it must withstand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much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 pressures involved.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of paints</a:t>
            </a:r>
          </a:p>
        </p:txBody>
      </p:sp>
    </p:spTree>
    <p:extLst>
      <p:ext uri="{BB962C8B-B14F-4D97-AF65-F5344CB8AC3E}">
        <p14:creationId xmlns:p14="http://schemas.microsoft.com/office/powerpoint/2010/main" xmlns="" val="976015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air-assisted spraying, the maximum air pressure will normally not exceed 690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kPa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(100 psi); for airless spraying, hydraulic pressures of up to 27,500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kPa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(4,000 psi) may be required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variant of the above involves heating to reduce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consistency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paint rather than adding diluents.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way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greater film thickness per application is achieved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of paints</a:t>
            </a:r>
          </a:p>
        </p:txBody>
      </p:sp>
    </p:spTree>
    <p:extLst>
      <p:ext uri="{BB962C8B-B14F-4D97-AF65-F5344CB8AC3E}">
        <p14:creationId xmlns:p14="http://schemas.microsoft.com/office/powerpoint/2010/main" xmlns="" val="32724130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method can be used for the application of solvent-free materials such as two-pack products which can be mixed at the spray gun nozzle at the moment of application. 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use of expensive equipment and highly skilled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necessary for the achievement of optimum results but is justified for the protection of large and important structures.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application of paints</a:t>
            </a:r>
          </a:p>
        </p:txBody>
      </p:sp>
    </p:spTree>
    <p:extLst>
      <p:ext uri="{BB962C8B-B14F-4D97-AF65-F5344CB8AC3E}">
        <p14:creationId xmlns:p14="http://schemas.microsoft.com/office/powerpoint/2010/main" xmlns="" val="226629414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Conditions of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514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principal conditions which affect the application of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 coatings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temperature and humidity.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easily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controlled under shop conditions than on site.</a:t>
            </a:r>
          </a:p>
        </p:txBody>
      </p:sp>
    </p:spTree>
    <p:extLst>
      <p:ext uri="{BB962C8B-B14F-4D97-AF65-F5344CB8AC3E}">
        <p14:creationId xmlns:p14="http://schemas.microsoft.com/office/powerpoint/2010/main" xmlns="" val="226818744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Temperature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Air temperature and steel temperature affect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solvent evaporation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brushing and spraying properties, drying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curing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times and the pot life of two-pack materials,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etc.</a:t>
            </a: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heating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required, this should only be by indirect methods.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Conditions of application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4308751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Humidity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Paints should not be applied when there is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condensation present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steel surface or the relative humidity of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atmosphere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such that it will affect the application or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drying of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 is to measure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 temperature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a contact thermometer and to ensure that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maintained at least 3 °C above the dew point.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Conditions of application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95199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338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ensure good coating adhesion, it is essential that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surface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coated is rendered free of dirt, dust and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debris that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 affect performance.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Water-soluble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residues, if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left on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surface, will cause rapid deterioration at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interface with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 when the coating is exposed to moisture.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requirements for</a:t>
            </a:r>
            <a:br>
              <a:rPr lang="en-US" dirty="0"/>
            </a:br>
            <a:r>
              <a:rPr lang="en-US" dirty="0"/>
              <a:t>protecting steel</a:t>
            </a:r>
          </a:p>
        </p:txBody>
      </p:sp>
    </p:spTree>
    <p:extLst>
      <p:ext uri="{BB962C8B-B14F-4D97-AF65-F5344CB8AC3E}">
        <p14:creationId xmlns:p14="http://schemas.microsoft.com/office/powerpoint/2010/main" xmlns="" val="290082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two most commonly used methods of applying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metallic coatings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structural steel are hot-dip galvanizing and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thermal (metal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spraying.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general, the corrosion protection afforded by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metallic coatings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largely dependent upon the choice of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 metal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its thickness and is not greatly influenced by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method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application.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272024310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Hot-dip </a:t>
            </a:r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galvanizing</a:t>
            </a:r>
          </a:p>
          <a:p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most common method of applying a zinc coating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structural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 is by hot-dip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galvanizing.</a:t>
            </a:r>
            <a:endParaRPr lang="en-US" sz="2600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galvanizing process involves the following stages:</a:t>
            </a:r>
          </a:p>
          <a:p>
            <a:pPr marL="1085850" lvl="1" indent="-628650">
              <a:buNone/>
            </a:pP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(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i) Any surface oil or grease is removed by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suitable   degreasing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agents.</a:t>
            </a:r>
          </a:p>
          <a:p>
            <a:pPr marL="1143000" lvl="1" indent="-685800">
              <a:buNone/>
            </a:pP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(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 The steel is then usually cleaned of all rust and scale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acid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pickling. </a:t>
            </a:r>
            <a:endParaRPr lang="en-US" sz="26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be preceded by blast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cleaning to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remove scale and roughen the surface but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surfaces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always subsequently pickled in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inhibited hydrochloric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15429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71700"/>
            <a:ext cx="3276600" cy="38862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(iii)The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cleaned steel is then immersed in a fluxing agent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ensure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contact between the steel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 during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galvanizing process.</a:t>
            </a:r>
          </a:p>
          <a:p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lum bright="-20000"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981200"/>
            <a:ext cx="518111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09084" y="6324600"/>
            <a:ext cx="2319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Hot-dip galvanizing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8103360" y="3038594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Zinc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82216" y="4437965"/>
            <a:ext cx="144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Zn/Fe</a:t>
            </a:r>
          </a:p>
          <a:p>
            <a:r>
              <a:rPr lang="en-US" b="1" dirty="0"/>
              <a:t>Alloys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019565" y="579120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Steel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94059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(iv) The cleaned and fluxed steel is dipped into a bath of molten zinc at a temperature of about 450°C</a:t>
            </a:r>
            <a:r>
              <a:rPr lang="en-US" sz="2800" dirty="0">
                <a:solidFill>
                  <a:srgbClr val="291BE3"/>
                </a:solidFill>
              </a:rPr>
              <a:t>.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this temperature, the steel reacts with the molten zinc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form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series of zinc/iron alloys integral with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 surface.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(v) As the steel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piece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removed from the bath,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layer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relatively pure zinc is deposited on top of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alloy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layers.</a:t>
            </a:r>
            <a:endParaRPr lang="en-US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361902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the zinc solidifies, it usually assumes a crystalline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metallic </a:t>
            </a:r>
            <a:r>
              <a:rPr lang="en-US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lustre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often referred to as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‘spangling’. 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thickness of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galvanized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 is influenced by various factors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including 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size and thickness of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piece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 preparation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steel.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steels and steels which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been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abrasive blast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cleaned,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 to produce relatively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 coatings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Additionally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‘steel composition’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an effect on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 produced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95589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733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Silicon and phosphorus can have a marked effect on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thickness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structure and appearance of galvanized coatings.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thickness of the coating is largely dependent on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silicon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 of the steel and the bath immersion time.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thick coatings (around 200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µm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sometimes have a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dull-dark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grey appearance and can be susceptible to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mechanical damage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39971088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 hot-dip galvanizing is a dipping process, there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obviously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limitation on the size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components which can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galvanized.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dipping can often be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used,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length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width of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piece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exceeds the size of the bath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aspects of the design of structural steel components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</a:t>
            </a:r>
          </a:p>
          <a:p>
            <a:pPr lvl="1"/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Ease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filling, </a:t>
            </a:r>
            <a:endParaRPr lang="en-US" sz="24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Venting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draining </a:t>
            </a:r>
            <a:endParaRPr lang="en-US" sz="24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Likelihood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distortion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need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take the galvanizing process into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account. </a:t>
            </a:r>
            <a:endParaRPr lang="en-US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430"/>
            <a:ext cx="8229600" cy="1283970"/>
          </a:xfrm>
        </p:spPr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37900695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enable a satisfactory coating,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suitable holes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provided in hollow articles (e.g. tubes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rectangular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hollow sections) to allow access for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molten zinc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venting of hot gases to prevent explosions,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subsequent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draining of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zinc.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guidance on the design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articles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hot dip galvanized can be found in EN ISO 14713.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Distortion of fabricated steelwork can be caused by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differential thermal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expansion and contraction and by the relief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unbalanced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residual stresses during the galvanizing process.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41789612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429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specification of hot-dip galvanized coatings for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structural steelwork covered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BS 729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superseded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1999 by EN ISO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1461.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minimum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coating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thickness requirement for steels not less than 6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mm thick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remains at 85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μm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was developed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conjunction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a metal coatings Guidance Document,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ISO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14713.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76219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many applications, hot-dip galvanizing is used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further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protection.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to provide extra durability,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where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a decorative requirement, paint coatings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applied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combination of metal and paint coatings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usually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referred to as a ‘duplex’ coating.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applying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paints to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galvanized coatings, </a:t>
            </a:r>
            <a:r>
              <a:rPr lang="en-US" u="sng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 surface </a:t>
            </a:r>
            <a:r>
              <a:rPr lang="en-US" u="sng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 treatments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be used to ensure good adhesion.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142433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Paint is the most commonly used material to protect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 and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practice the term, ‘paint’ covers a wide range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materials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different properties.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of paint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comparatively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easy with no limitation on the size of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steelwork that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treated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paints have been developed to provide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improved properties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their predecessors.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requirements for</a:t>
            </a:r>
            <a:br>
              <a:rPr lang="en-US" dirty="0"/>
            </a:br>
            <a:r>
              <a:rPr lang="en-US" dirty="0"/>
              <a:t>protecting steel</a:t>
            </a:r>
          </a:p>
        </p:txBody>
      </p:sp>
    </p:spTree>
    <p:extLst>
      <p:ext uri="{BB962C8B-B14F-4D97-AF65-F5344CB8AC3E}">
        <p14:creationId xmlns:p14="http://schemas.microsoft.com/office/powerpoint/2010/main" xmlns="" val="254019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 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 preparation treatments </a:t>
            </a:r>
            <a:endParaRPr lang="en-US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include </a:t>
            </a: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 cleaning to roughen the surface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provide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mechanical key,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of special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etch primers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u="sng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US" sz="2800" u="sng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T’ wash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is an acidified solution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designed to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react with the surface and provide a visual indication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effectiveness.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--------------------------------</a:t>
            </a:r>
          </a:p>
          <a:p>
            <a:r>
              <a:rPr lang="en-US" sz="2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T-Wash is a modified zinc phosphate solution which contains a small amount of copper salts. When applied, a dark grey or black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discolouration</a:t>
            </a:r>
            <a:r>
              <a:rPr lang="en-US" sz="2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zinc surface will result. </a:t>
            </a:r>
            <a:endParaRPr lang="en-US" sz="21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T-Wash </a:t>
            </a:r>
            <a:r>
              <a:rPr lang="en-US" sz="2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not be allowed to pool on horizontal surfaces or this will prevent maximum paint adhesion. </a:t>
            </a:r>
            <a:endParaRPr lang="en-US" sz="21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</a:t>
            </a:r>
            <a:r>
              <a:rPr lang="en-US" sz="2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excess should be removed by water. </a:t>
            </a:r>
            <a:endParaRPr lang="en-US" sz="21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T-wash </a:t>
            </a:r>
            <a:r>
              <a:rPr lang="en-US" sz="2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most suitable for application to new galvanizing and should not be used on weathered </a:t>
            </a:r>
            <a:r>
              <a:rPr lang="en-US" sz="2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galvanizing.</a:t>
            </a:r>
            <a:endParaRPr lang="en-US" sz="2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32348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1148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Thermal spray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coatings</a:t>
            </a:r>
          </a:p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alternative method of applying a metallic coating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structural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steelwork is by thermal (metal) spraying.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case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either zinc or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aluminium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be used.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metal,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powder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wire form, is fed through a special spray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gun containing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heat source which can be either an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oxygas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flame or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electric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arc.</a:t>
            </a:r>
          </a:p>
          <a:p>
            <a:pPr marL="0" indent="0">
              <a:buNone/>
            </a:pPr>
            <a:endParaRPr lang="en-US" sz="2800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2630" y="1828800"/>
            <a:ext cx="4327586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791306" y="3352800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Aluminium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57060" y="4800600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80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Molten globules of the metal are blown by a compressed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air jet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 the previously grit blast cleaned steel surface.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alloying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occurs and the coating which is produced consists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overlapping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platelets of metal and is porous.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pores are subsequently sealed, either by applying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thin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organic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coating,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penetrates into the surface or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corrosion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products which form during exposure.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Sealers may be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un-pigmented, with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colouring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agents or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aluminium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flake.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150085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adhesion of sprayed metal coatings to steel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surfaces is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considered to be essentially mechanical in nature.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therefore necessary to apply the coating to a clean roughened surface and blast cleaning with a coarse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grit abrasive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normally specified.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usually be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chilled iron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grit but for steels with a hardness exceeding 360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HV, alumina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silicon carbide grits may be necessary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Typically specified coating thicknesses vary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between 150-200 µm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aluminium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100-150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µm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zinc.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135037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Thermal spray coatings can be applied in the shops or at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site and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no limitation on the size of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piece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there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with hot-dip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galvanizing.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steel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 remains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cool, there are no distortion problems.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Guidance on 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of articles to be thermally sprayed can be found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BS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4479: Part 7 and EN ISO 14713.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Thermal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spraying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generally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expensive than hot-dip galvanizing.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121553264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some applications, thermal spray coatings are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 protected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subsequent application of paint coatings.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first requires the application of a sealer which fills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pores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metal spray coating and provides a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smooth surface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application of the paint coating.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protection of structural steelwork against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atmospheric corrosion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thermal sprayed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aluminium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zinc coatings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covered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BS EN 22063:1994.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coatings</a:t>
            </a:r>
          </a:p>
        </p:txBody>
      </p:sp>
    </p:spTree>
    <p:extLst>
      <p:ext uri="{BB962C8B-B14F-4D97-AF65-F5344CB8AC3E}">
        <p14:creationId xmlns:p14="http://schemas.microsoft.com/office/powerpoint/2010/main" xmlns="" val="273828025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the protective</a:t>
            </a:r>
            <a:br>
              <a:rPr lang="en-US" dirty="0"/>
            </a:br>
            <a:r>
              <a:rPr lang="en-US" dirty="0"/>
              <a:t>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selecting the system to be used, the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specifier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consult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relevant standards and guidance documents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relative to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design, function and life requirements, etc.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exercise is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done at the earliest possible stage of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 project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client or his consultant in conjunction with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main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contractor, his subcontractor, and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coatings manufacturer(s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very important that the client or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consultant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the benefit of advice from a coatings expert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his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staff or from outside.</a:t>
            </a:r>
          </a:p>
        </p:txBody>
      </p:sp>
    </p:spTree>
    <p:extLst>
      <p:ext uri="{BB962C8B-B14F-4D97-AF65-F5344CB8AC3E}">
        <p14:creationId xmlns:p14="http://schemas.microsoft.com/office/powerpoint/2010/main" xmlns="" val="38482018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2819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will usually show </a:t>
            </a:r>
            <a:r>
              <a:rPr lang="en-US" sz="40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alternative </a:t>
            </a:r>
            <a:r>
              <a:rPr lang="en-US" sz="40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systems are suitable and the final decision </a:t>
            </a:r>
            <a:endParaRPr lang="en-US" sz="40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not </a:t>
            </a:r>
            <a:r>
              <a:rPr lang="en-US" sz="4000" b="1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 first on cost</a:t>
            </a:r>
            <a:r>
              <a:rPr lang="en-US" sz="4000" b="1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b="1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the protective</a:t>
            </a:r>
            <a:br>
              <a:rPr lang="en-US" dirty="0"/>
            </a:br>
            <a:r>
              <a:rPr lang="en-US" dirty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143545384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Factors affecting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 given structure the following will be largely predetermined</a:t>
            </a:r>
            <a:r>
              <a:rPr lang="en-US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expected life of the structure and the feasibility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maintenance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environment(s) to which the steelwork will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subjected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size and shape of the structural members. </a:t>
            </a:r>
          </a:p>
          <a:p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shop treatment facilities which are available to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fabricator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and/or his coatings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sub-contractor.</a:t>
            </a:r>
          </a:p>
          <a:p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site conditions, which will determine whether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 work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treated after erection. </a:t>
            </a:r>
          </a:p>
          <a:p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cost, i.e. the money which is available to </a:t>
            </a:r>
            <a:r>
              <a:rPr lang="en-US" sz="26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 protection</a:t>
            </a:r>
            <a:r>
              <a:rPr lang="en-US" sz="26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577194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facts, and possibly others, have to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considered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decisions on: 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coating to be used.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 of surface preparation. 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method(s) of application. 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coats and the thickness of each coat.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 choice</a:t>
            </a:r>
          </a:p>
        </p:txBody>
      </p:sp>
    </p:spTree>
    <p:extLst>
      <p:ext uri="{BB962C8B-B14F-4D97-AF65-F5344CB8AC3E}">
        <p14:creationId xmlns:p14="http://schemas.microsoft.com/office/powerpoint/2010/main" xmlns="" val="3357539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these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improvements will only be achieved by careful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 to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factors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as: </a:t>
            </a:r>
          </a:p>
          <a:p>
            <a:pPr lvl="1"/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preparation,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selection of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suitable paint for the specific situation,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 application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requirements for</a:t>
            </a:r>
            <a:br>
              <a:rPr lang="en-US" dirty="0"/>
            </a:br>
            <a:r>
              <a:rPr lang="en-US" dirty="0"/>
              <a:t>protecting steel</a:t>
            </a:r>
          </a:p>
        </p:txBody>
      </p:sp>
    </p:spTree>
    <p:extLst>
      <p:ext uri="{BB962C8B-B14F-4D97-AF65-F5344CB8AC3E}">
        <p14:creationId xmlns:p14="http://schemas.microsoft.com/office/powerpoint/2010/main" xmlns="" val="28874019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general, each case has to be decided on its own merits.</a:t>
            </a:r>
          </a:p>
          <a:p>
            <a:pPr marL="0" indent="0">
              <a:buNone/>
            </a:pP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the following points may be of assistance in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these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decisions: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Protection requirements are minimal inside dry,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heated buildings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Hidden steelwork in such situations requires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protection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all.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durability of painting systems is increased several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times over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using abrasive blast cleaning methods rather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 manual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 preparation.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/>
              <a:t>Factors affecting choice</a:t>
            </a:r>
          </a:p>
        </p:txBody>
      </p:sp>
    </p:spTree>
    <p:extLst>
      <p:ext uri="{BB962C8B-B14F-4D97-AF65-F5344CB8AC3E}">
        <p14:creationId xmlns:p14="http://schemas.microsoft.com/office/powerpoint/2010/main" xmlns="" val="151983605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Shot blasting is preferred for most painting systems,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grit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blasting is essential for thermal spraying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primers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e.g. zinc silicates.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abrasive blast cleaning is to be used, two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alternative process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routes are available:</a:t>
            </a:r>
          </a:p>
          <a:p>
            <a:pPr marL="800100" lvl="2" indent="0">
              <a:buNone/>
            </a:pP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(i) Blast/prime/fabricate/repair damage.</a:t>
            </a:r>
          </a:p>
          <a:p>
            <a:pPr marL="800100" lvl="2" indent="0">
              <a:buNone/>
            </a:pP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(ii) Fabricate/blast/prime</a:t>
            </a:r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former is usually cheaper but requires the use of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weldable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prefabrication primer.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/>
              <a:t>Factors affecting choice</a:t>
            </a:r>
          </a:p>
        </p:txBody>
      </p:sp>
    </p:spTree>
    <p:extLst>
      <p:ext uri="{BB962C8B-B14F-4D97-AF65-F5344CB8AC3E}">
        <p14:creationId xmlns:p14="http://schemas.microsoft.com/office/powerpoint/2010/main" xmlns="" val="269693530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Prefabrication primers have to be applied to blast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cleaned surfaces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thin films, usually of 25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µm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maximum thickness.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 durability is therefore limited and further shop coating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often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desirable.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Manual preparation methods are dependent upon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weathering to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loosen the mill scale.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methods are, therefore,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usually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appropriate for shop treatments.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site an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adequate weathering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period, usually several months, must be allowed.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 choice</a:t>
            </a:r>
          </a:p>
        </p:txBody>
      </p:sp>
    </p:spTree>
    <p:extLst>
      <p:ext uri="{BB962C8B-B14F-4D97-AF65-F5344CB8AC3E}">
        <p14:creationId xmlns:p14="http://schemas.microsoft.com/office/powerpoint/2010/main" xmlns="" val="118972403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modern primers based on synthetic resins are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compatible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manually prepared steel surfaces since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have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low tolerance for rust and scale.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with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phasing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 of red lead primers which were very tolerant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poor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surfaces, surface tolerant epoxies have been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specially developed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are widely used for maintenance jobs.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oil and alkyd based primers cannot be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coated with finishing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coats which contain strong solvents, e.g. </a:t>
            </a:r>
            <a:r>
              <a:rPr lang="en-US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acrylated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rubbers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epoxies, bituminous coatings, etc.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Factors affecting choice</a:t>
            </a:r>
          </a:p>
        </p:txBody>
      </p:sp>
    </p:spTree>
    <p:extLst>
      <p:ext uri="{BB962C8B-B14F-4D97-AF65-F5344CB8AC3E}">
        <p14:creationId xmlns:p14="http://schemas.microsoft.com/office/powerpoint/2010/main" xmlns="" val="12228348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 attention should be paid to the treatment of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weld areas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Flux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residues, weld spatter and sharp peaks should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removed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the application of coatings.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objective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be to achieve the same standard of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 preparation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coating on the weld area as on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surface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/>
              <a:t>Factors affecting choice</a:t>
            </a:r>
          </a:p>
        </p:txBody>
      </p:sp>
    </p:spTree>
    <p:extLst>
      <p:ext uri="{BB962C8B-B14F-4D97-AF65-F5344CB8AC3E}">
        <p14:creationId xmlns:p14="http://schemas.microsoft.com/office/powerpoint/2010/main" xmlns="" val="92299905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Fasteners, such as nuts and bolts, should also be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considered in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protection specification to ensure that they are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coated to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standard equivalent to the main structural steelwork.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steelwork is coated in the fabricating shops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bolted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site, the fasteners may only receive a finish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 unless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specification is written to ensure that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fasteners are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adequately protected.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steelwork which is to be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treated to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high standard of protection e.g. blast cleaning and a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performance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 system, the fasteners should also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treated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accordingly.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/>
          <a:lstStyle/>
          <a:p>
            <a:r>
              <a:rPr lang="en-US" dirty="0"/>
              <a:t>Factors affecting choice</a:t>
            </a:r>
          </a:p>
        </p:txBody>
      </p:sp>
    </p:spTree>
    <p:extLst>
      <p:ext uri="{BB962C8B-B14F-4D97-AF65-F5344CB8AC3E}">
        <p14:creationId xmlns:p14="http://schemas.microsoft.com/office/powerpoint/2010/main" xmlns="" val="8160207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229600" cy="2286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 to BS 7371:1998 ‘Coatings on Metal Fasteners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’, Part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and Part 8 relate to specifications for hot dip </a:t>
            </a:r>
            <a:r>
              <a:rPr lang="en-US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galvanised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coatings and sherardized coatings respectively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standards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be included in the protection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specifications where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appropriate.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 choice</a:t>
            </a:r>
          </a:p>
        </p:txBody>
      </p:sp>
    </p:spTree>
    <p:extLst>
      <p:ext uri="{BB962C8B-B14F-4D97-AF65-F5344CB8AC3E}">
        <p14:creationId xmlns:p14="http://schemas.microsoft.com/office/powerpoint/2010/main" xmlns="" val="407012389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37338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specification is intended to provide clear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precise instructions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contractor on what is to be done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it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to be done.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be written in a logical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sequence, starting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surface preparation, going through each paint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metal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 to be applied and finally dealing with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 areas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e.g. welds.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also be as brief as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possible, consistent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providing all the necessary information.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58806849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most important items of a specification are as follows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 of surface preparation and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required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This can often be specified by reference to an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appropriate standard, e.g. BS 7079: Part Al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 2½ quality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maximum interval between surface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 and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subsequent priming. 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paint or metal coatings to be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used, supported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standards where these exist. 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method(s) of application to be used. 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coats to be applied and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 between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specification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3787335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important items of a specification are as follows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wet and dry film thickness for each coat. 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coat is to be applied (i.e. shops or site)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conditions that are required, in terms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temperature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humidity etc. 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Details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treatment of welds, connections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Rectification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procedures for damage etc.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specification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834385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structural steelwork the paint film thickness is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for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lasting protection since it is difficult to obtain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application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 construction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conditions.</a:t>
            </a: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obtained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coatings are applied in heated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enclosed workshops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units for bridge structures and building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framework can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coated in this manner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erection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 coats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be applied on site, where required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requirements for</a:t>
            </a:r>
            <a:br>
              <a:rPr lang="en-US" dirty="0"/>
            </a:br>
            <a:r>
              <a:rPr lang="en-US" dirty="0"/>
              <a:t>protecting steel</a:t>
            </a:r>
          </a:p>
        </p:txBody>
      </p:sp>
    </p:spTree>
    <p:extLst>
      <p:ext uri="{BB962C8B-B14F-4D97-AF65-F5344CB8AC3E}">
        <p14:creationId xmlns:p14="http://schemas.microsoft.com/office/powerpoint/2010/main" xmlns="" val="325436701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in most contractual situations, inspection must be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carried out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ensure that the requirements of the specification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being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met.</a:t>
            </a:r>
          </a:p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Inspection of the processes, procedures and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materials required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protective coating of steel structures is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vital, since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major error in even one operation cannot be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easily detected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next operation has been carried out, and if not rectified immediately can significantly reduce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expected life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first maintenance.</a:t>
            </a:r>
          </a:p>
        </p:txBody>
      </p:sp>
    </p:spTree>
    <p:extLst>
      <p:ext uri="{BB962C8B-B14F-4D97-AF65-F5344CB8AC3E}">
        <p14:creationId xmlns:p14="http://schemas.microsoft.com/office/powerpoint/2010/main" xmlns="" val="6649405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286000"/>
          </a:xfrm>
        </p:spPr>
        <p:txBody>
          <a:bodyPr/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appointment of a suitably qualified inspector should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regarded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an important part of the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job.</a:t>
            </a: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involved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such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duties should have been trained in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internationally </a:t>
            </a:r>
            <a:r>
              <a:rPr lang="en-US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recognised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practices and standards and have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appropriate certification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Inspection</a:t>
            </a:r>
          </a:p>
        </p:txBody>
      </p:sp>
    </p:spTree>
    <p:extLst>
      <p:ext uri="{BB962C8B-B14F-4D97-AF65-F5344CB8AC3E}">
        <p14:creationId xmlns:p14="http://schemas.microsoft.com/office/powerpoint/2010/main" xmlns="" val="83286747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352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cost of protective coatings is not usually a dominant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item in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capital cost of any project.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when capital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estimates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suggest that the budget will be exceeded,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planned expenditure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protective coatings often suffers.</a:t>
            </a:r>
          </a:p>
        </p:txBody>
      </p:sp>
    </p:spTree>
    <p:extLst>
      <p:ext uri="{BB962C8B-B14F-4D97-AF65-F5344CB8AC3E}">
        <p14:creationId xmlns:p14="http://schemas.microsoft.com/office/powerpoint/2010/main" xmlns="" val="235319590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is, however, now well established that when the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initial protective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coating system is not correctly specified or is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done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exactly to the specification, the expected life to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maintenance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not be achieved and subsequent attempts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recover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situation by additional maintenance can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excessively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costly.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</a:t>
            </a:r>
          </a:p>
        </p:txBody>
      </p:sp>
    </p:spTree>
    <p:extLst>
      <p:ext uri="{BB962C8B-B14F-4D97-AF65-F5344CB8AC3E}">
        <p14:creationId xmlns:p14="http://schemas.microsoft.com/office/powerpoint/2010/main" xmlns="" val="288478380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6670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 cost of protecting a very-long-life structure is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considered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it is wise to estimate the whole life cost and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consider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specification of durable treatments to </a:t>
            </a:r>
            <a:r>
              <a:rPr lang="en-US" sz="2800" dirty="0" err="1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maximise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performance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2800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minimise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total costs.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Costs</a:t>
            </a:r>
          </a:p>
        </p:txBody>
      </p:sp>
    </p:spTree>
    <p:extLst>
      <p:ext uri="{BB962C8B-B14F-4D97-AF65-F5344CB8AC3E}">
        <p14:creationId xmlns:p14="http://schemas.microsoft.com/office/powerpoint/2010/main" xmlns="" val="309117735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and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increasing awareness of health and safety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requirements in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 has placed restrictions on the operations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materials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 for the protective coating of structural steel. </a:t>
            </a:r>
            <a:endParaRPr lang="en-US" sz="2800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particular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provisions of the Health and Safety at Work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 and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Control of Pollution Act </a:t>
            </a:r>
            <a:r>
              <a:rPr lang="en-US" sz="28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</a:t>
            </a:r>
            <a:r>
              <a:rPr lang="en-US" sz="28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observed.</a:t>
            </a:r>
          </a:p>
        </p:txBody>
      </p:sp>
    </p:spTree>
    <p:extLst>
      <p:ext uri="{BB962C8B-B14F-4D97-AF65-F5344CB8AC3E}">
        <p14:creationId xmlns:p14="http://schemas.microsoft.com/office/powerpoint/2010/main" xmlns="" val="100564812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example,</a:t>
            </a:r>
          </a:p>
          <a:p>
            <a:pPr lvl="1"/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(i) Because of toxicity, there are </a:t>
            </a:r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restrictions on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use </a:t>
            </a:r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certain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materials and components.</a:t>
            </a:r>
          </a:p>
          <a:p>
            <a:pPr lvl="1"/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(ii) Noise produced by processes such as blast </a:t>
            </a:r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cleaning must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kept below a level that would damage hearing.</a:t>
            </a:r>
          </a:p>
          <a:p>
            <a:pPr lvl="1"/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(iii) Explosion hazards must be avoided by </a:t>
            </a:r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providing ventilation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remove flammable solvents and/or dust.</a:t>
            </a:r>
          </a:p>
          <a:p>
            <a:pPr lvl="1"/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(iv) Operators must be protected against such </a:t>
            </a:r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hazards by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provision of protective clothing, fresh air </a:t>
            </a:r>
            <a:r>
              <a:rPr lang="en-US" sz="2400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masks, ear </a:t>
            </a:r>
            <a:r>
              <a:rPr lang="en-US" sz="2400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muffs, etc.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and safety</a:t>
            </a:r>
          </a:p>
        </p:txBody>
      </p:sp>
    </p:spTree>
    <p:extLst>
      <p:ext uri="{BB962C8B-B14F-4D97-AF65-F5344CB8AC3E}">
        <p14:creationId xmlns:p14="http://schemas.microsoft.com/office/powerpoint/2010/main" xmlns="" val="197097812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352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addition to the requirements for corrosion protection,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pressure being introduced by legislation to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paints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coatings which are ‘environmentally friendly’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thereby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minimise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damage to the atmosphere.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implications for </a:t>
            </a:r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specifiers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to specify coatings which do not contain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quantities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organic solvents and toxic or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harmful substances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13760493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2971800"/>
          </a:xfrm>
        </p:spPr>
        <p:txBody>
          <a:bodyPr>
            <a:normAutofit fontScale="92500"/>
          </a:bodyPr>
          <a:lstStyle/>
          <a:p>
            <a:r>
              <a:rPr lang="en-US" dirty="0" err="1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Specifiers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now have the responsibility of including ‘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compliant’ coatings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particularly for shop applications. </a:t>
            </a:r>
            <a:endParaRPr lang="en-US" dirty="0" smtClean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reputable paint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manufacturers indicate whether their coatings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‘compliant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with the appropriate categories listed in 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Process Guidance </a:t>
            </a:r>
            <a:r>
              <a:rPr lang="en-US" dirty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Notes</a:t>
            </a:r>
            <a:r>
              <a:rPr lang="en-US" dirty="0" smtClean="0">
                <a:solidFill>
                  <a:srgbClr val="291B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>
              <a:solidFill>
                <a:srgbClr val="291BE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3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*************************</a:t>
            </a:r>
            <a:endParaRPr lang="en-US" sz="3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protection</a:t>
            </a:r>
          </a:p>
        </p:txBody>
      </p:sp>
    </p:spTree>
    <p:extLst>
      <p:ext uri="{BB962C8B-B14F-4D97-AF65-F5344CB8AC3E}">
        <p14:creationId xmlns:p14="http://schemas.microsoft.com/office/powerpoint/2010/main" xmlns="" val="2897608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1530</TotalTime>
  <Words>6948</Words>
  <Application>Microsoft Office PowerPoint</Application>
  <PresentationFormat>On-screen Show (4:3)</PresentationFormat>
  <Paragraphs>607</Paragraphs>
  <Slides>98</Slides>
  <Notes>98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98</vt:i4>
      </vt:variant>
    </vt:vector>
  </HeadingPairs>
  <TitlesOfParts>
    <vt:vector size="99" baseType="lpstr">
      <vt:lpstr>Executive</vt:lpstr>
      <vt:lpstr>Paint and coating - a first line of defense to combat surface corrosion</vt:lpstr>
      <vt:lpstr>Overview</vt:lpstr>
      <vt:lpstr>Overview</vt:lpstr>
      <vt:lpstr>Overview</vt:lpstr>
      <vt:lpstr>Basic requirements for protecting steel</vt:lpstr>
      <vt:lpstr>Basic requirements for protecting steel</vt:lpstr>
      <vt:lpstr>Basic requirements for protecting steel</vt:lpstr>
      <vt:lpstr>Basic requirements for protecting steel</vt:lpstr>
      <vt:lpstr>Basic requirements for protecting steel</vt:lpstr>
      <vt:lpstr>Basic requirements for protecting steel</vt:lpstr>
      <vt:lpstr>Selecting the protective system</vt:lpstr>
      <vt:lpstr>Selecting the protective system</vt:lpstr>
      <vt:lpstr>Selecting the protective system</vt:lpstr>
      <vt:lpstr>Selecting the protective system</vt:lpstr>
      <vt:lpstr>Selecting the protective system</vt:lpstr>
      <vt:lpstr>Selecting the protective system</vt:lpstr>
      <vt:lpstr>Protective paint systems Introduction</vt:lpstr>
      <vt:lpstr>Protective paint systems Primers</vt:lpstr>
      <vt:lpstr>Protective paint systems Primers</vt:lpstr>
      <vt:lpstr>Protective paint systems Primers</vt:lpstr>
      <vt:lpstr>Protective paint systems Primers</vt:lpstr>
      <vt:lpstr>Protective paint systems Undercoats (intermediate coats)</vt:lpstr>
      <vt:lpstr>Protective paint systems Undercoats (intermediate coats)</vt:lpstr>
      <vt:lpstr>Protective paint systems Finishes</vt:lpstr>
      <vt:lpstr>Protective paint systems The system</vt:lpstr>
      <vt:lpstr>Protective paint systems The system</vt:lpstr>
      <vt:lpstr>Protective paint systems The system</vt:lpstr>
      <vt:lpstr>Protective paint systems The system</vt:lpstr>
      <vt:lpstr>The main constituents of paint</vt:lpstr>
      <vt:lpstr>The main constituents of paint</vt:lpstr>
      <vt:lpstr>Slide 31</vt:lpstr>
      <vt:lpstr>Slide 32</vt:lpstr>
      <vt:lpstr> Main generic types of paint and their properties</vt:lpstr>
      <vt:lpstr> Main generic types of paint and their properties</vt:lpstr>
      <vt:lpstr> Main generic types of paint and their properties</vt:lpstr>
      <vt:lpstr>Slide 36</vt:lpstr>
      <vt:lpstr>Classification of paints</vt:lpstr>
      <vt:lpstr>Classification of paints</vt:lpstr>
      <vt:lpstr>Prefabrication primers</vt:lpstr>
      <vt:lpstr>Prefabrication primers</vt:lpstr>
      <vt:lpstr>Prefabrication primers</vt:lpstr>
      <vt:lpstr>Prefabrication primers</vt:lpstr>
      <vt:lpstr>Prefabrication primers</vt:lpstr>
      <vt:lpstr>Prefabrication primers</vt:lpstr>
      <vt:lpstr>Prefabrication primers</vt:lpstr>
      <vt:lpstr>Prefabrication primers</vt:lpstr>
      <vt:lpstr>Prefabrication primers</vt:lpstr>
      <vt:lpstr>The application of paints</vt:lpstr>
      <vt:lpstr>The application of paints</vt:lpstr>
      <vt:lpstr>The application of paints</vt:lpstr>
      <vt:lpstr>The application of paints</vt:lpstr>
      <vt:lpstr>The application of paints</vt:lpstr>
      <vt:lpstr>The application of paints</vt:lpstr>
      <vt:lpstr>The application of paints</vt:lpstr>
      <vt:lpstr>The application of paints</vt:lpstr>
      <vt:lpstr>The application of paints</vt:lpstr>
      <vt:lpstr>Conditions of application</vt:lpstr>
      <vt:lpstr>Conditions of application</vt:lpstr>
      <vt:lpstr>Conditions of application</vt:lpstr>
      <vt:lpstr>Metallic coatings</vt:lpstr>
      <vt:lpstr>Metallic coatings</vt:lpstr>
      <vt:lpstr>Metallic coatings</vt:lpstr>
      <vt:lpstr>Metallic coatings</vt:lpstr>
      <vt:lpstr>Metallic coatings</vt:lpstr>
      <vt:lpstr>Metallic coatings</vt:lpstr>
      <vt:lpstr>Metallic coatings</vt:lpstr>
      <vt:lpstr>Metallic coatings</vt:lpstr>
      <vt:lpstr>Metallic coatings</vt:lpstr>
      <vt:lpstr>Metallic coatings</vt:lpstr>
      <vt:lpstr>Metallic coatings</vt:lpstr>
      <vt:lpstr>Metallic coatings</vt:lpstr>
      <vt:lpstr>Metallic coatings</vt:lpstr>
      <vt:lpstr>Metallic coatings</vt:lpstr>
      <vt:lpstr>Metallic coatings</vt:lpstr>
      <vt:lpstr>Metallic coatings</vt:lpstr>
      <vt:lpstr>Specifying the protective system</vt:lpstr>
      <vt:lpstr>Specifying the protective system</vt:lpstr>
      <vt:lpstr>Factors affecting choice</vt:lpstr>
      <vt:lpstr>Factors affecting choice</vt:lpstr>
      <vt:lpstr>Factors affecting choice</vt:lpstr>
      <vt:lpstr>Factors affecting choice</vt:lpstr>
      <vt:lpstr>Factors affecting choice</vt:lpstr>
      <vt:lpstr>Factors affecting choice</vt:lpstr>
      <vt:lpstr>Factors affecting choice</vt:lpstr>
      <vt:lpstr>Factors affecting choice</vt:lpstr>
      <vt:lpstr>Factors affecting choice</vt:lpstr>
      <vt:lpstr>Writing the specification</vt:lpstr>
      <vt:lpstr>Writing the specification</vt:lpstr>
      <vt:lpstr>Writing the specification</vt:lpstr>
      <vt:lpstr>Inspection</vt:lpstr>
      <vt:lpstr>Inspection</vt:lpstr>
      <vt:lpstr>Costs</vt:lpstr>
      <vt:lpstr>Costs</vt:lpstr>
      <vt:lpstr>Costs</vt:lpstr>
      <vt:lpstr>Health and safety</vt:lpstr>
      <vt:lpstr>Health and safety</vt:lpstr>
      <vt:lpstr>Environmental protection</vt:lpstr>
      <vt:lpstr>Environmental protection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Paint and coating - a first line of defense to combat surface corrosion</dc:title>
  <dc:creator>oshoght</dc:creator>
  <cp:lastModifiedBy>ANAM</cp:lastModifiedBy>
  <cp:revision>106</cp:revision>
  <dcterms:created xsi:type="dcterms:W3CDTF">2014-01-23T16:08:46Z</dcterms:created>
  <dcterms:modified xsi:type="dcterms:W3CDTF">2014-01-28T03:10:39Z</dcterms:modified>
</cp:coreProperties>
</file>